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5FA2-165F-4F0E-ABCD-92C45AE5FD19}" type="datetimeFigureOut">
              <a:rPr lang="sr-Latn-CS" smtClean="0"/>
              <a:pPr/>
              <a:t>9.4.2014</a:t>
            </a:fld>
            <a:endParaRPr lang="sr-Latn-C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8AC572-ECDB-4360-9EF3-3D6B02F0FA4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5FA2-165F-4F0E-ABCD-92C45AE5FD19}" type="datetimeFigureOut">
              <a:rPr lang="sr-Latn-CS" smtClean="0"/>
              <a:pPr/>
              <a:t>9.4.2014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572-ECDB-4360-9EF3-3D6B02F0FA4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5FA2-165F-4F0E-ABCD-92C45AE5FD19}" type="datetimeFigureOut">
              <a:rPr lang="sr-Latn-CS" smtClean="0"/>
              <a:pPr/>
              <a:t>9.4.2014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572-ECDB-4360-9EF3-3D6B02F0FA4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5FA2-165F-4F0E-ABCD-92C45AE5FD19}" type="datetimeFigureOut">
              <a:rPr lang="sr-Latn-CS" smtClean="0"/>
              <a:pPr/>
              <a:t>9.4.2014</a:t>
            </a:fld>
            <a:endParaRPr lang="sr-Latn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8AC572-ECDB-4360-9EF3-3D6B02F0FA4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5FA2-165F-4F0E-ABCD-92C45AE5FD19}" type="datetimeFigureOut">
              <a:rPr lang="sr-Latn-CS" smtClean="0"/>
              <a:pPr/>
              <a:t>9.4.2014</a:t>
            </a:fld>
            <a:endParaRPr lang="sr-Latn-C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572-ECDB-4360-9EF3-3D6B02F0FA4D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5FA2-165F-4F0E-ABCD-92C45AE5FD19}" type="datetimeFigureOut">
              <a:rPr lang="sr-Latn-CS" smtClean="0"/>
              <a:pPr/>
              <a:t>9.4.2014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572-ECDB-4360-9EF3-3D6B02F0FA4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5FA2-165F-4F0E-ABCD-92C45AE5FD19}" type="datetimeFigureOut">
              <a:rPr lang="sr-Latn-CS" smtClean="0"/>
              <a:pPr/>
              <a:t>9.4.2014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8AC572-ECDB-4360-9EF3-3D6B02F0FA4D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5FA2-165F-4F0E-ABCD-92C45AE5FD19}" type="datetimeFigureOut">
              <a:rPr lang="sr-Latn-CS" smtClean="0"/>
              <a:pPr/>
              <a:t>9.4.2014</a:t>
            </a:fld>
            <a:endParaRPr lang="sr-Latn-C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572-ECDB-4360-9EF3-3D6B02F0FA4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5FA2-165F-4F0E-ABCD-92C45AE5FD19}" type="datetimeFigureOut">
              <a:rPr lang="sr-Latn-CS" smtClean="0"/>
              <a:pPr/>
              <a:t>9.4.2014</a:t>
            </a:fld>
            <a:endParaRPr lang="sr-Latn-C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572-ECDB-4360-9EF3-3D6B02F0FA4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5FA2-165F-4F0E-ABCD-92C45AE5FD19}" type="datetimeFigureOut">
              <a:rPr lang="sr-Latn-CS" smtClean="0"/>
              <a:pPr/>
              <a:t>9.4.2014</a:t>
            </a:fld>
            <a:endParaRPr lang="sr-Latn-C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572-ECDB-4360-9EF3-3D6B02F0FA4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5FA2-165F-4F0E-ABCD-92C45AE5FD19}" type="datetimeFigureOut">
              <a:rPr lang="sr-Latn-CS" smtClean="0"/>
              <a:pPr/>
              <a:t>9.4.2014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572-ECDB-4360-9EF3-3D6B02F0FA4D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895FA2-165F-4F0E-ABCD-92C45AE5FD19}" type="datetimeFigureOut">
              <a:rPr lang="sr-Latn-CS" smtClean="0"/>
              <a:pPr/>
              <a:t>9.4.2014</a:t>
            </a:fld>
            <a:endParaRPr lang="sr-Latn-C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8AC572-ECDB-4360-9EF3-3D6B02F0FA4D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928934"/>
            <a:ext cx="8458200" cy="1285884"/>
          </a:xfrm>
        </p:spPr>
        <p:txBody>
          <a:bodyPr>
            <a:noAutofit/>
          </a:bodyPr>
          <a:lstStyle/>
          <a:p>
            <a:pPr algn="ctr"/>
            <a:r>
              <a:rPr lang="sr-Cyrl-C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ЈУЖНА  АМЕРИКА</a:t>
            </a:r>
            <a:endParaRPr lang="sr-Latn-C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0003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ЕКОНОМСКЕ  КАРАКТЕРИСТИКЕ</a:t>
            </a:r>
            <a:endParaRPr lang="sr-Latn-CS" dirty="0"/>
          </a:p>
        </p:txBody>
      </p:sp>
      <p:sp>
        <p:nvSpPr>
          <p:cNvPr id="3" name="Rectangle 2"/>
          <p:cNvSpPr/>
          <p:nvPr/>
        </p:nvSpPr>
        <p:spPr>
          <a:xfrm>
            <a:off x="500034" y="1214422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3600" b="1" dirty="0" smtClean="0">
                <a:latin typeface="Times New Roman" pitchFamily="18" charset="0"/>
                <a:cs typeface="Times New Roman" pitchFamily="18" charset="0"/>
              </a:rPr>
              <a:t>Пољопривреда најразвијенија у Бразилу и Аргентини (плантаже кафе, шећерне трске, банана, памука, соје, жита)</a:t>
            </a:r>
          </a:p>
          <a:p>
            <a:pPr algn="ctr"/>
            <a:r>
              <a:rPr lang="sr-Cyrl-CS" sz="3600" b="1" dirty="0" smtClean="0">
                <a:latin typeface="Times New Roman" pitchFamily="18" charset="0"/>
                <a:cs typeface="Times New Roman" pitchFamily="18" charset="0"/>
              </a:rPr>
              <a:t>Развијено је сточарство (посебно говедарство): </a:t>
            </a:r>
            <a:r>
              <a:rPr lang="sr-Cyrl-C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Аргентина је водећа у свету по производњи и извозу говеђег меса</a:t>
            </a:r>
          </a:p>
          <a:p>
            <a:pPr algn="ctr"/>
            <a:r>
              <a:rPr lang="sr-Cyrl-CS" sz="3600" b="1" dirty="0" smtClean="0">
                <a:latin typeface="Times New Roman" pitchFamily="18" charset="0"/>
                <a:cs typeface="Times New Roman" pitchFamily="18" charset="0"/>
              </a:rPr>
              <a:t>Риболов: </a:t>
            </a:r>
            <a:r>
              <a:rPr lang="sr-Cyrl-C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Чиле и Перу водећи у свету по улову и извозу морске рибе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/>
          <a:lstStyle/>
          <a:p>
            <a:pPr algn="ctr"/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Географски положај</a:t>
            </a:r>
            <a:endParaRPr lang="sr-Latn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77318" cy="564360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 је континент по површини (око 18 мил.км²)</a:t>
            </a:r>
          </a:p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Налази се на западној полулопти, већи део је јужно од екватора</a:t>
            </a:r>
          </a:p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На З је Тихи океан, на И Атлантски океан, на С Карипско море, на Ј је Дрејковим пролазом одвојена од Антарктика</a:t>
            </a:r>
          </a:p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Има 12 земаља, које су биле колоније Шпаније и 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Португалије</a:t>
            </a:r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Француска Гвајана је још увек колонија Француске</a:t>
            </a:r>
          </a:p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71546"/>
            <a:ext cx="549610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РЕЉЕФ  ЈУЖНЕ  АМЕРИКЕ</a:t>
            </a:r>
            <a:endParaRPr lang="sr-Latn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357850"/>
          </a:xfrm>
        </p:spPr>
        <p:txBody>
          <a:bodyPr>
            <a:normAutofit lnSpcReduction="10000"/>
          </a:bodyPr>
          <a:lstStyle/>
          <a:p>
            <a:pPr algn="ctr"/>
            <a:r>
              <a:rPr lang="sr-Cyrl-CS" dirty="0" smtClean="0"/>
              <a:t> 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Обала Тихог океана је стрма и слабо разуђена, осим јужног дела(острво Огњена земља, Чилеански архипелаг)</a:t>
            </a:r>
          </a:p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Атлантска обала је ниска, са бројним заливима и естуарима (залив Ла Плата), јужно су Фокландска (Малвинска) острва</a:t>
            </a:r>
          </a:p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Северно  од овог залива, обала је стрма и слабо разуђена (делтасто ушће Амазона)</a:t>
            </a:r>
          </a:p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На западу је залив Гуајакил (Еквадор), на северу Венецуелански залив и лагуна  Маракаибо</a:t>
            </a:r>
          </a:p>
          <a:p>
            <a:endParaRPr lang="sr-Cyrl-CS" dirty="0" smtClean="0"/>
          </a:p>
        </p:txBody>
      </p:sp>
      <p:pic>
        <p:nvPicPr>
          <p:cNvPr id="2052" name="Picture 4" descr="http://www.mapysveta.sk/images/juh_amerika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786478" cy="65008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Огњена земља</a:t>
            </a:r>
            <a:endParaRPr lang="sr-Latn-C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000768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Фокландска о.</a:t>
            </a:r>
            <a:endParaRPr lang="sr-Latn-C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4365440">
            <a:off x="1722564" y="6221394"/>
            <a:ext cx="1801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Чилеанска о.</a:t>
            </a:r>
            <a:endParaRPr lang="sr-Latn-C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26971">
            <a:off x="4418015" y="472840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 Плата</a:t>
            </a:r>
            <a:endParaRPr lang="sr-Latn-CS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1643050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Гуајакил</a:t>
            </a:r>
            <a:endParaRPr lang="sr-Latn-CS" sz="1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642918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Маракаибо</a:t>
            </a:r>
            <a:endParaRPr lang="sr-Latn-CS" sz="1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071802" y="357166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00430" y="214290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Венецуелански з.</a:t>
            </a:r>
            <a:endParaRPr lang="sr-Latn-CS" sz="1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endCxn id="6" idx="0"/>
          </p:cNvCxnSpPr>
          <p:nvPr/>
        </p:nvCxnSpPr>
        <p:spPr>
          <a:xfrm flipV="1">
            <a:off x="3286116" y="6357958"/>
            <a:ext cx="607223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29058" y="6215082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Магеланов пролаз</a:t>
            </a:r>
            <a:endParaRPr lang="sr-Latn-C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РЕЉЕФ  Јужне  америке</a:t>
            </a:r>
            <a:endParaRPr lang="sr-Latn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71480"/>
            <a:ext cx="8777318" cy="6000792"/>
          </a:xfrm>
        </p:spPr>
        <p:txBody>
          <a:bodyPr>
            <a:noAutofit/>
          </a:bodyPr>
          <a:lstStyle/>
          <a:p>
            <a:pPr algn="ctr"/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На И је стара континентална маса (пракопно Гондвана), подељено ерозијом река на </a:t>
            </a:r>
            <a:r>
              <a:rPr lang="sr-Cyrl-C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Бразилску</a:t>
            </a:r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Cyrl-C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Гвајанску висораван</a:t>
            </a:r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Јужно од реке Рио Колорадо је </a:t>
            </a:r>
            <a:r>
              <a:rPr lang="sr-Cyrl-C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висораван Патагонија</a:t>
            </a:r>
          </a:p>
          <a:p>
            <a:pPr algn="ctr"/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Дуж западне обале протежу се венци </a:t>
            </a:r>
            <a:r>
              <a:rPr lang="sr-Cyrl-C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Анда</a:t>
            </a:r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Cyrl-C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најдужи планински систем на свету-око 9000 км</a:t>
            </a:r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Део су ватреног појаса Пацифика</a:t>
            </a:r>
          </a:p>
          <a:p>
            <a:pPr algn="ctr"/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Највиша тачка је </a:t>
            </a:r>
            <a:r>
              <a:rPr lang="sr-Cyrl-C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Аконкагва (6960 м)-</a:t>
            </a:r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угашени вулкан; најнижа тачка је </a:t>
            </a:r>
            <a:r>
              <a:rPr lang="sr-Cyrl-C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Салинас Чикас (-42 м)</a:t>
            </a:r>
          </a:p>
          <a:p>
            <a:pPr algn="ctr"/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Активни вулкани: Чимборасо (</a:t>
            </a:r>
            <a:r>
              <a:rPr lang="sr-Cyrl-C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највиши активни вулкан на Земљи-6300 м</a:t>
            </a:r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) и Котопаски</a:t>
            </a:r>
          </a:p>
          <a:p>
            <a:pPr algn="ctr"/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У средишњем делу Анда је </a:t>
            </a:r>
            <a:r>
              <a:rPr lang="sr-Cyrl-C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Боливијска висораван </a:t>
            </a:r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(Алтиплано)</a:t>
            </a:r>
          </a:p>
          <a:p>
            <a:pPr algn="ctr"/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Између млађих веначних и старијих громадних планина простиру се низије: </a:t>
            </a:r>
            <a:r>
              <a:rPr lang="sr-Cyrl-C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низија Оринока</a:t>
            </a:r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Амазонска низија</a:t>
            </a:r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 Чако</a:t>
            </a:r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низија између река Паране и Уругваја</a:t>
            </a:r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, област </a:t>
            </a:r>
            <a:r>
              <a:rPr lang="sr-Cyrl-C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Пампе </a:t>
            </a:r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(јужно од реке Ла Плате)</a:t>
            </a:r>
            <a:endParaRPr lang="sr-Latn-C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mapysveta.sk/images/juh_amerika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6646"/>
            <a:ext cx="6429420" cy="6641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4070691">
            <a:off x="1787308" y="3494303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48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Анди</a:t>
            </a:r>
            <a:endParaRPr lang="sr-Latn-CS" sz="48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421619">
            <a:off x="3357554" y="6429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Гвајанска вис.</a:t>
            </a:r>
            <a:endParaRPr lang="sr-Latn-C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356971">
            <a:off x="4643438" y="242886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Бразилска вис.</a:t>
            </a:r>
            <a:endParaRPr lang="sr-Latn-C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250533">
            <a:off x="2382968" y="5563749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Патагонија</a:t>
            </a:r>
            <a:endParaRPr lang="sr-Latn-C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2928926" y="4786322"/>
            <a:ext cx="142876" cy="142876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TextBox 9"/>
          <p:cNvSpPr txBox="1"/>
          <p:nvPr/>
        </p:nvSpPr>
        <p:spPr>
          <a:xfrm>
            <a:off x="2714612" y="4572008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b="1" dirty="0" smtClean="0">
                <a:latin typeface="Times New Roman" pitchFamily="18" charset="0"/>
                <a:cs typeface="Times New Roman" pitchFamily="18" charset="0"/>
              </a:rPr>
              <a:t>Аконкагва</a:t>
            </a:r>
            <a:endParaRPr lang="sr-Latn-C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14480" y="1428736"/>
            <a:ext cx="45719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TextBox 11"/>
          <p:cNvSpPr txBox="1"/>
          <p:nvPr/>
        </p:nvSpPr>
        <p:spPr>
          <a:xfrm>
            <a:off x="1643042" y="1285860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000" b="1" dirty="0" smtClean="0">
                <a:latin typeface="Times New Roman" pitchFamily="18" charset="0"/>
                <a:cs typeface="Times New Roman" pitchFamily="18" charset="0"/>
              </a:rPr>
              <a:t>Котопаски</a:t>
            </a:r>
            <a:endParaRPr lang="sr-Latn-C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43042" y="1643050"/>
            <a:ext cx="7143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4" name="TextBox 13"/>
          <p:cNvSpPr txBox="1"/>
          <p:nvPr/>
        </p:nvSpPr>
        <p:spPr>
          <a:xfrm>
            <a:off x="1643042" y="1500174"/>
            <a:ext cx="1857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000" b="1" dirty="0" smtClean="0">
                <a:latin typeface="Times New Roman" pitchFamily="18" charset="0"/>
                <a:cs typeface="Times New Roman" pitchFamily="18" charset="0"/>
              </a:rPr>
              <a:t>Чимборасо</a:t>
            </a:r>
            <a:endParaRPr lang="sr-Latn-C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3643306" y="4429132"/>
            <a:ext cx="142876" cy="142876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6" name="TextBox 15"/>
          <p:cNvSpPr txBox="1"/>
          <p:nvPr/>
        </p:nvSpPr>
        <p:spPr>
          <a:xfrm>
            <a:off x="3643306" y="4286256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b="1" dirty="0" smtClean="0">
                <a:latin typeface="Times New Roman" pitchFamily="18" charset="0"/>
                <a:cs typeface="Times New Roman" pitchFamily="18" charset="0"/>
              </a:rPr>
              <a:t>Салинас Чикас</a:t>
            </a:r>
            <a:endParaRPr lang="sr-Latn-C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1275876">
            <a:off x="2485670" y="773975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C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из.Оринока</a:t>
            </a:r>
            <a:endParaRPr lang="sr-Latn-C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26" y="142873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Амазонска низ.</a:t>
            </a:r>
            <a:endParaRPr lang="sr-Latn-C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8695238">
            <a:off x="3539316" y="3339848"/>
            <a:ext cx="207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 Чако</a:t>
            </a:r>
            <a:endParaRPr lang="sr-Latn-C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939851">
            <a:off x="3306513" y="4744839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ампе</a:t>
            </a:r>
            <a:endParaRPr lang="sr-Latn-C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vlayan.com/slike/plan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57166"/>
            <a:ext cx="6177674" cy="407196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643042" y="3643314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Аконкагва</a:t>
            </a:r>
            <a:endParaRPr lang="sr-Latn-C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http://upload.wikimedia.org/wikipedia/commons/thumb/7/7c/Vicu%C3%B1a_-_Chimborazo,_Ecuador.jpg/288px-Vicu%C3%B1a_-_Chimborazo,_Ecuad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62162"/>
            <a:ext cx="6029348" cy="404050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714744" y="371475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Чимборасо</a:t>
            </a:r>
            <a:endParaRPr lang="sr-Latn-C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8" descr="http://nomadi.hr/patagonia/foto/patagonia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19218"/>
            <a:ext cx="4714875" cy="353878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14348" y="592933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Патагонија</a:t>
            </a:r>
            <a:endParaRPr lang="sr-Latn-C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4" name="Picture 10" descr="http://cammieda3.edublogs.org/files/2011/11/pampas-1kr1s1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3" y="2747396"/>
            <a:ext cx="6072198" cy="392191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428992" y="5857892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Пампа</a:t>
            </a:r>
            <a:endParaRPr lang="sr-Latn-C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7" dur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7" dur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9" grpId="0" animBg="1"/>
      <p:bldP spid="10" grpId="0"/>
      <p:bldP spid="11" grpId="0" animBg="1"/>
      <p:bldP spid="12" grpId="0" build="allAtOnce"/>
      <p:bldP spid="12" grpId="1" build="allAtOnce"/>
      <p:bldP spid="13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Хидрографија</a:t>
            </a:r>
            <a:endParaRPr lang="sr-Latn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777318" cy="57150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Богат континент водама </a:t>
            </a:r>
          </a:p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Најдужа река је 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Амазон (6437 км)-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највећа површина слива (6,9 мил.км²) и највећа количина воде на свету</a:t>
            </a:r>
          </a:p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Веће реке су 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Ориноко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Парана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 Плата</a:t>
            </a:r>
          </a:p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Ориноко познат по 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бифуркацији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 (воде једне реке отичу у 2 различита слива): </a:t>
            </a:r>
          </a:p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-у изворишном делу, део воде отиче реком Касикјаром у Рио Негро, притоку Амазона</a:t>
            </a:r>
          </a:p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-део воде преко реке Чурун отиче  у Карону, која се улива у Ориноко (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реци Чурун се налазе Анђеоски водопади (1054 м)-највиши водопади на свету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Има мало језера</a:t>
            </a:r>
          </a:p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Највеће по површини језеро је 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Маракаибо (13.500км²)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, а највише пловно језеро на свету је 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Титикака (3812 м надморске висине)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 на Боливијској висоравни</a:t>
            </a:r>
          </a:p>
          <a:p>
            <a:endParaRPr lang="sr-Cyrl-C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pic>
        <p:nvPicPr>
          <p:cNvPr id="17410" name="Picture 2" descr="http://cache2.allpostersimages.com/p/LRG/26/2659/W7DUD00Z/posters/vidler-steve-amazon-river-amazon-jungle-aerial-view-braz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38576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314324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Амазон</a:t>
            </a:r>
            <a:endParaRPr lang="sr-Latn-C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farm5.staticflickr.com/4143/4771481388_72dce7ff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7" y="0"/>
            <a:ext cx="5500694" cy="3883563"/>
          </a:xfrm>
          <a:prstGeom prst="rect">
            <a:avLst/>
          </a:prstGeom>
          <a:noFill/>
        </p:spPr>
      </p:pic>
      <p:pic>
        <p:nvPicPr>
          <p:cNvPr id="17414" name="Picture 6" descr="http://beauty-places.com/wp-content/uploads/2012/10/Angel-Falls-Wallpa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549496"/>
            <a:ext cx="6814418" cy="4522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7422" y="4714884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Анђеоски водопади</a:t>
            </a:r>
            <a:endParaRPr lang="sr-Latn-C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 descr="http://eoimages.gsfc.nasa.gov/images/imagerecords/4000/4654/Venezuela_AMO2004178_l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4598918" cy="6572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57224" y="564357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Маракаибо</a:t>
            </a:r>
            <a:endParaRPr lang="sr-Latn-C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8" name="Picture 10" descr="http://images1.wikia.nocookie.net/__cb20121027151760/mercs/images/1/19/Lake_Maracaib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9227" y="0"/>
            <a:ext cx="7914773" cy="4071966"/>
          </a:xfrm>
          <a:prstGeom prst="rect">
            <a:avLst/>
          </a:prstGeom>
          <a:noFill/>
        </p:spPr>
      </p:pic>
      <p:pic>
        <p:nvPicPr>
          <p:cNvPr id="17420" name="Picture 12" descr="http://www.sacredsites.com/americas/bolivia/images/lake-titicaca-5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804" y="738858"/>
            <a:ext cx="6501336" cy="43293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2910" y="414338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Титикака</a:t>
            </a:r>
            <a:endParaRPr lang="sr-Latn-C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2" name="Picture 14" descr="http://www.myworldshots.com/p1/m/Peru/LakeTiticaca/Lake-Titicaca-1052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714480" y="1357298"/>
            <a:ext cx="6281880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428604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Вегетацијски појасеви</a:t>
            </a:r>
            <a:endParaRPr lang="sr-Latn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00042"/>
            <a:ext cx="8777318" cy="6357958"/>
          </a:xfrm>
        </p:spPr>
        <p:txBody>
          <a:bodyPr>
            <a:normAutofit lnSpcReduction="10000"/>
          </a:bodyPr>
          <a:lstStyle/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Највећи део лежи у тропском појасу (екваторска клима:око реке Амазон и на СЗ континента)</a:t>
            </a:r>
          </a:p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С и Ј је клима савана </a:t>
            </a:r>
          </a:p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Јужно је суптропска клима</a:t>
            </a:r>
          </a:p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На З, Анди су препрека продору влажног ваздуха, због чега обала Тихог океана, око повратника, има пустињску климу (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пустиња Атакама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На Андима је планинска клима, а дуж атлантске обале умерена клима</a:t>
            </a:r>
          </a:p>
          <a:p>
            <a:pPr algn="ctr"/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Прашуме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 се у Јужној Америци зову 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селваси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 (Амазонија)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8271627" cy="560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Вегетацијски појасеви</a:t>
            </a:r>
            <a:endParaRPr lang="sr-Latn-CS" dirty="0"/>
          </a:p>
        </p:txBody>
      </p:sp>
      <p:sp>
        <p:nvSpPr>
          <p:cNvPr id="3" name="Rectangle 2"/>
          <p:cNvSpPr/>
          <p:nvPr/>
        </p:nvSpPr>
        <p:spPr>
          <a:xfrm>
            <a:off x="214282" y="714356"/>
            <a:ext cx="87154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У долини Оринока 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саване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 се зову 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љаноси, 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а на Бразилској висоравни 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кампоси</a:t>
            </a:r>
          </a:p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Јужно је 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зона степа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, са плодним земљиштем и ламама (оне се зову 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пампаси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У Средњој и Јужној Америци разликујемо </a:t>
            </a:r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висинске појасеве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 калијенте 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(до 1000 м): бујна вегетација, слаба насељеност</a:t>
            </a:r>
          </a:p>
          <a:p>
            <a:pPr algn="ctr"/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 темплада 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(до 2000 м): зона кафе, гушће насељен,плантаже</a:t>
            </a:r>
          </a:p>
          <a:p>
            <a:pPr algn="ctr"/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 фрија 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(до 3000 м): најгушће насељен, гаје се житарице, воће и поврће</a:t>
            </a:r>
          </a:p>
          <a:p>
            <a:pPr algn="ctr"/>
            <a:r>
              <a:rPr lang="sr-Cyrl-C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 хелада </a:t>
            </a:r>
            <a:r>
              <a:rPr lang="sr-Cyrl-CS" sz="3000" b="1" dirty="0" smtClean="0">
                <a:latin typeface="Times New Roman" pitchFamily="18" charset="0"/>
                <a:cs typeface="Times New Roman" pitchFamily="18" charset="0"/>
              </a:rPr>
              <a:t>(до 4000 м): слабо насељен </a:t>
            </a:r>
            <a:endParaRPr lang="sr-Latn-C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642942"/>
          </a:xfrm>
        </p:spPr>
        <p:txBody>
          <a:bodyPr/>
          <a:lstStyle/>
          <a:p>
            <a:pPr algn="ctr"/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ДРУШТВЕНЕ   КАРАКТЕРИСТИКЕ</a:t>
            </a:r>
            <a:endParaRPr lang="sr-Latn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77318" cy="564360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Овде живи око 385 мил.становника</a:t>
            </a:r>
          </a:p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Мала густина насељености(посебно Амазонија и Патагонија)</a:t>
            </a:r>
          </a:p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Већа густина насељености у приобаљу, Пампи и централном делу Анда</a:t>
            </a:r>
          </a:p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Староседеоци су </a:t>
            </a:r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Индијанци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 (Амазонија) и </a:t>
            </a:r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потомци Инка 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(њихово царство срушили шпанци половином 16. века)</a:t>
            </a:r>
          </a:p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Службени језик је шпански и португалски (Бразил), у Гвајани (енглески), Суринаму (холандски), Француској Гвајани (француски)</a:t>
            </a:r>
          </a:p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Католицизам  је доминантна религија</a:t>
            </a:r>
          </a:p>
          <a:p>
            <a:endParaRPr lang="sr-Latn-CS" dirty="0"/>
          </a:p>
        </p:txBody>
      </p:sp>
      <p:pic>
        <p:nvPicPr>
          <p:cNvPr id="1026" name="Picture 2" descr="http://img16.imageshack.us/img16/9987/16781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6007480" cy="4000528"/>
          </a:xfrm>
          <a:prstGeom prst="rect">
            <a:avLst/>
          </a:prstGeom>
          <a:noFill/>
        </p:spPr>
      </p:pic>
      <p:pic>
        <p:nvPicPr>
          <p:cNvPr id="1028" name="Picture 4" descr="http://www.danilokis.rs/slike/Machu_Picchu_f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928670"/>
            <a:ext cx="7062807" cy="4703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471488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Мачу Пикчу</a:t>
            </a:r>
            <a:endParaRPr lang="sr-Latn-C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spiritus-movens.puh.hr/images/uploads/amazoni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6857553" cy="44291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5429264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Индијанци у Амазонији</a:t>
            </a:r>
            <a:endParaRPr lang="sr-Latn-C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znanje.org/i/i20/00iv10/00iv1028m/2blo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857364"/>
            <a:ext cx="5986485" cy="46492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37 -0.00139 -0.06892 -0.00231 -0.1033 -0.00439 C -0.11667 -0.00509 -0.13021 -0.00764 -0.14358 -0.00856 C -0.14792 -0.00879 -0.13507 -0.00671 -0.13073 -0.00648 C -0.10486 -0.00532 -0.07917 -0.00509 -0.0533 -0.00439 C -0.0118 -0.00208 -0.02951 -0.00393 0 0 Z " pathEditMode="relative" ptsTypes="f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37 -0.00139 -0.06892 -0.00231 -0.1033 -0.00439 C -0.11667 -0.00509 -0.13021 -0.00764 -0.14358 -0.00856 C -0.14792 -0.00879 -0.13507 -0.00671 -0.13073 -0.00648 C -0.10486 -0.00532 -0.07917 -0.00509 -0.0533 -0.00439 C -0.0118 -0.00208 -0.02951 -0.00393 0 0 Z " pathEditMode="relative" ptsTypes="ffffff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37 -0.00139 -0.06892 -0.00231 -0.1033 -0.00439 C -0.11667 -0.00509 -0.13021 -0.00764 -0.14358 -0.00856 C -0.14792 -0.00879 -0.13507 -0.00671 -0.13073 -0.00648 C -0.10486 -0.00532 -0.07917 -0.00509 -0.0533 -0.00439 C -0.0118 -0.00208 -0.02951 -0.00393 0 0 Z " pathEditMode="relative" ptsTypes="ffffff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37 -0.00139 -0.06892 -0.00231 -0.1033 -0.00439 C -0.11667 -0.00509 -0.13021 -0.00764 -0.14358 -0.00856 C -0.14792 -0.00879 -0.13507 -0.00671 -0.13073 -0.00648 C -0.10486 -0.00532 -0.07917 -0.00509 -0.0533 -0.00439 C -0.0118 -0.00208 -0.02951 -0.00393 0 0 Z " pathEditMode="relative" ptsTypes="ffffff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37 -0.00139 -0.06892 -0.00231 -0.1033 -0.00439 C -0.11667 -0.00509 -0.13021 -0.00764 -0.14358 -0.00856 C -0.14792 -0.00879 -0.13507 -0.00671 -0.13073 -0.00648 C -0.10486 -0.00532 -0.07917 -0.00509 -0.0533 -0.00439 C -0.0118 -0.00208 -0.02951 -0.00393 0 0 Z " pathEditMode="relative" ptsTypes="ffffff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37 -0.00139 -0.06892 -0.00231 -0.1033 -0.00439 C -0.11667 -0.00509 -0.13021 -0.00764 -0.14358 -0.00856 C -0.14792 -0.00879 -0.13507 -0.00671 -0.13073 -0.00648 C -0.10486 -0.00532 -0.07917 -0.00509 -0.0533 -0.00439 C -0.0118 -0.00208 -0.02951 -0.00393 0 0 Z " pathEditMode="relative" ptsTypes="ffffff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ЕКОНОМСКЕ  КАРАКТЕРИСТИКЕ</a:t>
            </a:r>
            <a:endParaRPr lang="sr-Latn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71546"/>
            <a:ext cx="8848756" cy="5572164"/>
          </a:xfrm>
        </p:spPr>
        <p:txBody>
          <a:bodyPr>
            <a:normAutofit lnSpcReduction="10000"/>
          </a:bodyPr>
          <a:lstStyle/>
          <a:p>
            <a:pPr algn="ctr"/>
            <a:r>
              <a:rPr lang="sr-Cyrl-CS" sz="3600" b="1" dirty="0" smtClean="0">
                <a:latin typeface="Times New Roman" pitchFamily="18" charset="0"/>
                <a:cs typeface="Times New Roman" pitchFamily="18" charset="0"/>
              </a:rPr>
              <a:t>Огромно шумско пространство( ½ територије)-водећи континент: шуме се неплански секу, што има огромне последице по животну средину</a:t>
            </a:r>
          </a:p>
          <a:p>
            <a:pPr algn="ctr"/>
            <a:r>
              <a:rPr lang="sr-Cyrl-CS" sz="3600" b="1" dirty="0" smtClean="0">
                <a:latin typeface="Times New Roman" pitchFamily="18" charset="0"/>
                <a:cs typeface="Times New Roman" pitchFamily="18" charset="0"/>
              </a:rPr>
              <a:t>Велико рудно богатство (у области Анда): руда гвожђа, олово, цинк, боксит, бакар</a:t>
            </a:r>
          </a:p>
          <a:p>
            <a:pPr algn="ctr"/>
            <a:r>
              <a:rPr lang="sr-Cyrl-CS" sz="3600" b="1" dirty="0" smtClean="0">
                <a:latin typeface="Times New Roman" pitchFamily="18" charset="0"/>
                <a:cs typeface="Times New Roman" pitchFamily="18" charset="0"/>
              </a:rPr>
              <a:t>Нафта и природни гас (највећи произвођач Венецуела, која има лежишта у заливу Маракаибо)</a:t>
            </a:r>
          </a:p>
          <a:p>
            <a:pPr>
              <a:buNone/>
            </a:pPr>
            <a:endParaRPr lang="sr-Cyrl-C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CS" dirty="0" smtClean="0"/>
          </a:p>
          <a:p>
            <a:endParaRPr lang="sr-Latn-C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200</TotalTime>
  <Words>800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Slide 1</vt:lpstr>
      <vt:lpstr>Географски положај</vt:lpstr>
      <vt:lpstr>РЕЉЕФ  ЈУЖНЕ  АМЕРИКЕ</vt:lpstr>
      <vt:lpstr>РЕЉЕФ  Јужне  америке</vt:lpstr>
      <vt:lpstr>Хидрографија</vt:lpstr>
      <vt:lpstr>Вегетацијски појасеви</vt:lpstr>
      <vt:lpstr>Вегетацијски појасеви</vt:lpstr>
      <vt:lpstr>ДРУШТВЕНЕ   КАРАКТЕРИСТИКЕ</vt:lpstr>
      <vt:lpstr>ЕКОНОМСКЕ  КАРАКТЕРИСТИКЕ</vt:lpstr>
      <vt:lpstr>ЕКОНОМСКЕ  КАРАКТЕРИСТИКЕ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Sanja</dc:creator>
  <cp:lastModifiedBy>Sanja</cp:lastModifiedBy>
  <cp:revision>87</cp:revision>
  <dcterms:created xsi:type="dcterms:W3CDTF">2013-03-20T10:53:52Z</dcterms:created>
  <dcterms:modified xsi:type="dcterms:W3CDTF">2014-04-09T09:47:33Z</dcterms:modified>
</cp:coreProperties>
</file>